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6bba111c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6bba111c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f309dcc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9f309dcc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6be5a733f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6be5a733f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6be5a733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6be5a733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6276c7b0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96276c7b0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6be5a733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6be5a733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6be5a733f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a6be5a733f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6be5a733f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6be5a733f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a6be5a733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a6be5a733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6276c7b0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6276c7b0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6276c7b0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6276c7b0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6be5a733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6be5a733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f309dcc8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9f309dcc8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f309dcc8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f309dcc8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a6be5a733f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a6be5a733f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6be5a733f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6be5a733f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f309dcc8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9f309dcc8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RcqSDKflgUz8XVIjB9tuUUCO9Fb5ZkeQ/view" TargetMode="Externa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rive.google.com/file/d/1Kyx3z61GzH-NuhtrZx4E43kRoT7kJ0FP/view" TargetMode="External"/><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gif"/><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v4OCdUPj5KqkFuZZlB8jHc7fyptoUp5z/view" TargetMode="Externa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a:t>
            </a:r>
            <a:endParaRPr/>
          </a:p>
          <a:p>
            <a:pPr indent="0" lvl="0" marL="0" rtl="0" algn="l">
              <a:spcBef>
                <a:spcPts val="0"/>
              </a:spcBef>
              <a:spcAft>
                <a:spcPts val="0"/>
              </a:spcAft>
              <a:buNone/>
            </a:pPr>
            <a:r>
              <a:rPr lang="en"/>
              <a:t>Presentation</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Rutwik Kulkarni, Kyle Mitchell, Ankit Mittal</a:t>
            </a:r>
            <a:endParaRPr/>
          </a:p>
        </p:txBody>
      </p:sp>
      <p:pic>
        <p:nvPicPr>
          <p:cNvPr id="136" name="Google Shape;136;p13"/>
          <p:cNvPicPr preferRelativeResize="0"/>
          <p:nvPr/>
        </p:nvPicPr>
        <p:blipFill>
          <a:blip r:embed="rId3">
            <a:alphaModFix/>
          </a:blip>
          <a:stretch>
            <a:fillRect/>
          </a:stretch>
        </p:blipFill>
        <p:spPr>
          <a:xfrm>
            <a:off x="5861000" y="75775"/>
            <a:ext cx="3232350" cy="111958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Real World Test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Hardware Used in Project: DJI Tello EDU</a:t>
            </a:r>
            <a:endParaRPr/>
          </a:p>
        </p:txBody>
      </p:sp>
      <p:sp>
        <p:nvSpPr>
          <p:cNvPr id="204" name="Google Shape;204;p23"/>
          <p:cNvSpPr txBox="1"/>
          <p:nvPr>
            <p:ph idx="1" type="body"/>
          </p:nvPr>
        </p:nvSpPr>
        <p:spPr>
          <a:xfrm>
            <a:off x="1297500" y="1307850"/>
            <a:ext cx="7038900" cy="3441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
              <a:t>Model</a:t>
            </a:r>
            <a:r>
              <a:rPr lang="en"/>
              <a:t> : DJI Tello EDU</a:t>
            </a:r>
            <a:endParaRPr/>
          </a:p>
          <a:p>
            <a:pPr indent="-311150" lvl="0" marL="457200" rtl="0" algn="l">
              <a:spcBef>
                <a:spcPts val="0"/>
              </a:spcBef>
              <a:spcAft>
                <a:spcPts val="0"/>
              </a:spcAft>
              <a:buSzPts val="1300"/>
              <a:buChar char="●"/>
            </a:pPr>
            <a:r>
              <a:rPr b="1" lang="en"/>
              <a:t>Specifications</a:t>
            </a:r>
            <a:r>
              <a:rPr lang="en"/>
              <a:t> : </a:t>
            </a:r>
            <a:endParaRPr/>
          </a:p>
          <a:p>
            <a:pPr indent="-298450" lvl="1" marL="914400" rtl="0" algn="l">
              <a:spcBef>
                <a:spcPts val="0"/>
              </a:spcBef>
              <a:spcAft>
                <a:spcPts val="0"/>
              </a:spcAft>
              <a:buSzPts val="1100"/>
              <a:buChar char="○"/>
            </a:pPr>
            <a:r>
              <a:rPr lang="en"/>
              <a:t>Flight Time :  ~</a:t>
            </a:r>
            <a:r>
              <a:rPr lang="en"/>
              <a:t>13 mins</a:t>
            </a:r>
            <a:endParaRPr/>
          </a:p>
          <a:p>
            <a:pPr indent="-298450" lvl="1" marL="914400" rtl="0" algn="l">
              <a:spcBef>
                <a:spcPts val="0"/>
              </a:spcBef>
              <a:spcAft>
                <a:spcPts val="0"/>
              </a:spcAft>
              <a:buSzPts val="1100"/>
              <a:buChar char="○"/>
            </a:pPr>
            <a:r>
              <a:rPr lang="en"/>
              <a:t>Range: 100 meters</a:t>
            </a:r>
            <a:endParaRPr/>
          </a:p>
          <a:p>
            <a:pPr indent="-298450" lvl="1" marL="914400" rtl="0" algn="l">
              <a:spcBef>
                <a:spcPts val="0"/>
              </a:spcBef>
              <a:spcAft>
                <a:spcPts val="0"/>
              </a:spcAft>
              <a:buSzPts val="1100"/>
              <a:buChar char="○"/>
            </a:pPr>
            <a:r>
              <a:rPr lang="en"/>
              <a:t>Weight : Approx. 87 grams</a:t>
            </a:r>
            <a:endParaRPr/>
          </a:p>
          <a:p>
            <a:pPr indent="-298450" lvl="1" marL="914400" rtl="0" algn="l">
              <a:spcBef>
                <a:spcPts val="0"/>
              </a:spcBef>
              <a:spcAft>
                <a:spcPts val="0"/>
              </a:spcAft>
              <a:buSzPts val="1100"/>
              <a:buChar char="○"/>
            </a:pPr>
            <a:r>
              <a:rPr lang="en"/>
              <a:t>Programming : Supports Python</a:t>
            </a:r>
            <a:endParaRPr/>
          </a:p>
          <a:p>
            <a:pPr indent="-311150" lvl="0" marL="457200" rtl="0" algn="l">
              <a:spcBef>
                <a:spcPts val="0"/>
              </a:spcBef>
              <a:spcAft>
                <a:spcPts val="0"/>
              </a:spcAft>
              <a:buSzPts val="1300"/>
              <a:buChar char="●"/>
            </a:pPr>
            <a:r>
              <a:rPr b="1" lang="en"/>
              <a:t>Features</a:t>
            </a:r>
            <a:r>
              <a:rPr lang="en"/>
              <a:t> :</a:t>
            </a:r>
            <a:endParaRPr/>
          </a:p>
          <a:p>
            <a:pPr indent="-298450" lvl="1" marL="914400" rtl="0" algn="l">
              <a:spcBef>
                <a:spcPts val="0"/>
              </a:spcBef>
              <a:spcAft>
                <a:spcPts val="0"/>
              </a:spcAft>
              <a:buSzPts val="1100"/>
              <a:buChar char="○"/>
            </a:pPr>
            <a:r>
              <a:rPr lang="en"/>
              <a:t>Advanced Flight Control System</a:t>
            </a:r>
            <a:endParaRPr/>
          </a:p>
          <a:p>
            <a:pPr indent="-298450" lvl="1" marL="914400" rtl="0" algn="l">
              <a:spcBef>
                <a:spcPts val="0"/>
              </a:spcBef>
              <a:spcAft>
                <a:spcPts val="0"/>
              </a:spcAft>
              <a:buSzPts val="1100"/>
              <a:buChar char="○"/>
            </a:pPr>
            <a:r>
              <a:rPr lang="en"/>
              <a:t>Suitable for Research Purposes</a:t>
            </a:r>
            <a:endParaRPr/>
          </a:p>
          <a:p>
            <a:pPr indent="-311150" lvl="0" marL="457200" rtl="0" algn="l">
              <a:spcBef>
                <a:spcPts val="0"/>
              </a:spcBef>
              <a:spcAft>
                <a:spcPts val="0"/>
              </a:spcAft>
              <a:buSzPts val="1300"/>
              <a:buChar char="●"/>
            </a:pPr>
            <a:r>
              <a:rPr b="1" lang="en"/>
              <a:t>Library Used</a:t>
            </a:r>
            <a:r>
              <a:rPr lang="en"/>
              <a:t> : </a:t>
            </a:r>
            <a:endParaRPr/>
          </a:p>
          <a:p>
            <a:pPr indent="-298450" lvl="1" marL="914400" rtl="0" algn="l">
              <a:spcBef>
                <a:spcPts val="0"/>
              </a:spcBef>
              <a:spcAft>
                <a:spcPts val="0"/>
              </a:spcAft>
              <a:buSzPts val="1100"/>
              <a:buChar char="○"/>
            </a:pPr>
            <a:r>
              <a:rPr lang="en"/>
              <a:t>DJItellopy</a:t>
            </a:r>
            <a:endParaRPr/>
          </a:p>
          <a:p>
            <a:pPr indent="-311150" lvl="0" marL="457200" rtl="0" algn="l">
              <a:spcBef>
                <a:spcPts val="0"/>
              </a:spcBef>
              <a:spcAft>
                <a:spcPts val="0"/>
              </a:spcAft>
              <a:buSzPts val="1300"/>
              <a:buChar char="●"/>
            </a:pPr>
            <a:r>
              <a:rPr b="1" lang="en"/>
              <a:t>Functionality</a:t>
            </a:r>
            <a:r>
              <a:rPr lang="en"/>
              <a:t> : </a:t>
            </a:r>
            <a:endParaRPr/>
          </a:p>
          <a:p>
            <a:pPr indent="-298450" lvl="1" marL="914400" rtl="0" algn="l">
              <a:spcBef>
                <a:spcPts val="0"/>
              </a:spcBef>
              <a:spcAft>
                <a:spcPts val="0"/>
              </a:spcAft>
              <a:buSzPts val="1100"/>
              <a:buChar char="○"/>
            </a:pPr>
            <a:r>
              <a:rPr lang="en"/>
              <a:t>Python Library for drone control</a:t>
            </a:r>
            <a:endParaRPr/>
          </a:p>
          <a:p>
            <a:pPr indent="-298450" lvl="1" marL="914400" rtl="0" algn="l">
              <a:spcBef>
                <a:spcPts val="0"/>
              </a:spcBef>
              <a:spcAft>
                <a:spcPts val="0"/>
              </a:spcAft>
              <a:buSzPts val="1100"/>
              <a:buChar char="○"/>
            </a:pPr>
            <a:r>
              <a:rPr lang="en"/>
              <a:t>Supports drone manipulation</a:t>
            </a:r>
            <a:endParaRPr/>
          </a:p>
          <a:p>
            <a:pPr indent="0" lvl="0" marL="0" rtl="0" algn="l">
              <a:spcBef>
                <a:spcPts val="1200"/>
              </a:spcBef>
              <a:spcAft>
                <a:spcPts val="1200"/>
              </a:spcAft>
              <a:buNone/>
            </a:pPr>
            <a:r>
              <a:t/>
            </a:r>
            <a:endParaRPr/>
          </a:p>
        </p:txBody>
      </p:sp>
      <p:pic>
        <p:nvPicPr>
          <p:cNvPr id="205" name="Google Shape;205;p23"/>
          <p:cNvPicPr preferRelativeResize="0"/>
          <p:nvPr/>
        </p:nvPicPr>
        <p:blipFill>
          <a:blip r:embed="rId3">
            <a:alphaModFix/>
          </a:blip>
          <a:stretch>
            <a:fillRect/>
          </a:stretch>
        </p:blipFill>
        <p:spPr>
          <a:xfrm>
            <a:off x="4737450" y="1487975"/>
            <a:ext cx="3815150" cy="2543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4" title="IMG_0065.mp4">
            <a:hlinkClick r:id="rId3"/>
          </p:cNvPr>
          <p:cNvPicPr preferRelativeResize="0"/>
          <p:nvPr/>
        </p:nvPicPr>
        <p:blipFill>
          <a:blip r:embed="rId4">
            <a:alphaModFix/>
          </a:blip>
          <a:stretch>
            <a:fillRect/>
          </a:stretch>
        </p:blipFill>
        <p:spPr>
          <a:xfrm>
            <a:off x="33613" y="18913"/>
            <a:ext cx="9076776" cy="5105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Plots for the Real World Test </a:t>
            </a:r>
            <a:endParaRPr/>
          </a:p>
        </p:txBody>
      </p:sp>
      <p:pic>
        <p:nvPicPr>
          <p:cNvPr id="216" name="Google Shape;216;p25"/>
          <p:cNvPicPr preferRelativeResize="0"/>
          <p:nvPr/>
        </p:nvPicPr>
        <p:blipFill>
          <a:blip r:embed="rId3">
            <a:alphaModFix/>
          </a:blip>
          <a:stretch>
            <a:fillRect/>
          </a:stretch>
        </p:blipFill>
        <p:spPr>
          <a:xfrm>
            <a:off x="1418263" y="1085325"/>
            <a:ext cx="6071525" cy="36429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 name="Shape 225"/>
        <p:cNvGrpSpPr/>
        <p:nvPr/>
      </p:nvGrpSpPr>
      <p:grpSpPr>
        <a:xfrm>
          <a:off x="0" y="0"/>
          <a:ext cx="0" cy="0"/>
          <a:chOff x="0" y="0"/>
          <a:chExt cx="0" cy="0"/>
        </a:xfrm>
      </p:grpSpPr>
      <p:pic>
        <p:nvPicPr>
          <p:cNvPr id="226" name="Google Shape;226;p27"/>
          <p:cNvPicPr preferRelativeResize="0"/>
          <p:nvPr/>
        </p:nvPicPr>
        <p:blipFill rotWithShape="1">
          <a:blip r:embed="rId3">
            <a:alphaModFix/>
          </a:blip>
          <a:srcRect b="0" l="0" r="0" t="0"/>
          <a:stretch/>
        </p:blipFill>
        <p:spPr>
          <a:xfrm>
            <a:off x="2693563" y="930150"/>
            <a:ext cx="3756875" cy="3580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1297500" y="393750"/>
            <a:ext cx="7038900" cy="99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RRT* Visualization</a:t>
            </a:r>
            <a:endParaRPr/>
          </a:p>
        </p:txBody>
      </p:sp>
      <p:pic>
        <p:nvPicPr>
          <p:cNvPr id="232" name="Google Shape;232;p28"/>
          <p:cNvPicPr preferRelativeResize="0"/>
          <p:nvPr/>
        </p:nvPicPr>
        <p:blipFill>
          <a:blip r:embed="rId3">
            <a:alphaModFix/>
          </a:blip>
          <a:stretch>
            <a:fillRect/>
          </a:stretch>
        </p:blipFill>
        <p:spPr>
          <a:xfrm>
            <a:off x="1577650" y="946950"/>
            <a:ext cx="5914276" cy="4010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8" name="Google Shape;238;p2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29" title="Screencast from 12-13-2023 10 57 00 PM (online-video-cutter.com).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
        <p:nvSpPr>
          <p:cNvPr id="240" name="Google Shape;240;p29"/>
          <p:cNvSpPr txBox="1"/>
          <p:nvPr/>
        </p:nvSpPr>
        <p:spPr>
          <a:xfrm>
            <a:off x="8175150" y="123625"/>
            <a:ext cx="8787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chemeClr val="lt1"/>
                </a:solidFill>
                <a:latin typeface="Lato"/>
                <a:ea typeface="Lato"/>
                <a:cs typeface="Lato"/>
                <a:sym typeface="Lato"/>
              </a:rPr>
              <a:t>3</a:t>
            </a:r>
            <a:r>
              <a:rPr lang="en" sz="4300">
                <a:solidFill>
                  <a:schemeClr val="lt1"/>
                </a:solidFill>
                <a:latin typeface="Lato"/>
                <a:ea typeface="Lato"/>
                <a:cs typeface="Lato"/>
                <a:sym typeface="Lato"/>
              </a:rPr>
              <a:t>x</a:t>
            </a:r>
            <a:endParaRPr sz="43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Informed RRT* Visualization </a:t>
            </a:r>
            <a:endParaRPr/>
          </a:p>
        </p:txBody>
      </p:sp>
      <p:pic>
        <p:nvPicPr>
          <p:cNvPr id="246" name="Google Shape;246;p30"/>
          <p:cNvPicPr preferRelativeResize="0"/>
          <p:nvPr/>
        </p:nvPicPr>
        <p:blipFill>
          <a:blip r:embed="rId3">
            <a:alphaModFix/>
          </a:blip>
          <a:stretch>
            <a:fillRect/>
          </a:stretch>
        </p:blipFill>
        <p:spPr>
          <a:xfrm>
            <a:off x="1435150" y="1083900"/>
            <a:ext cx="6273699" cy="38197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Problem Statement</a:t>
            </a:r>
            <a:endParaRPr sz="1800"/>
          </a:p>
          <a:p>
            <a:pPr indent="-342900" lvl="0" marL="457200" rtl="0" algn="l">
              <a:spcBef>
                <a:spcPts val="0"/>
              </a:spcBef>
              <a:spcAft>
                <a:spcPts val="0"/>
              </a:spcAft>
              <a:buSzPts val="1800"/>
              <a:buChar char="●"/>
            </a:pPr>
            <a:r>
              <a:rPr lang="en" sz="1800"/>
              <a:t>Project Objectives</a:t>
            </a:r>
            <a:endParaRPr sz="1800"/>
          </a:p>
          <a:p>
            <a:pPr indent="-342900" lvl="0" marL="457200" rtl="0" algn="l">
              <a:spcBef>
                <a:spcPts val="0"/>
              </a:spcBef>
              <a:spcAft>
                <a:spcPts val="0"/>
              </a:spcAft>
              <a:buSzPts val="1800"/>
              <a:buChar char="●"/>
            </a:pPr>
            <a:r>
              <a:rPr lang="en" sz="1800"/>
              <a:t>Project Outcomes</a:t>
            </a:r>
            <a:endParaRPr sz="1800"/>
          </a:p>
          <a:p>
            <a:pPr indent="-342900" lvl="0" marL="457200" rtl="0" algn="l">
              <a:spcBef>
                <a:spcPts val="0"/>
              </a:spcBef>
              <a:spcAft>
                <a:spcPts val="0"/>
              </a:spcAft>
              <a:buSzPts val="1800"/>
              <a:buChar char="●"/>
            </a:pPr>
            <a:r>
              <a:rPr lang="en" sz="1800"/>
              <a:t>Questions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148" name="Google Shape;148;p15"/>
          <p:cNvSpPr txBox="1"/>
          <p:nvPr>
            <p:ph idx="1" type="body"/>
          </p:nvPr>
        </p:nvSpPr>
        <p:spPr>
          <a:xfrm>
            <a:off x="1195250" y="10493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Develop a drone trajectory system that combines path planning and dynamic optimization for smooth, practical flight paths. The aim is to create continuous routes through waypoints, focusing on smooth motion, time efficiency, and reliable velocity control.</a:t>
            </a:r>
            <a:endParaRPr b="1" sz="1500"/>
          </a:p>
        </p:txBody>
      </p:sp>
      <p:pic>
        <p:nvPicPr>
          <p:cNvPr id="149" name="Google Shape;149;p15"/>
          <p:cNvPicPr preferRelativeResize="0"/>
          <p:nvPr/>
        </p:nvPicPr>
        <p:blipFill>
          <a:blip r:embed="rId3">
            <a:alphaModFix/>
          </a:blip>
          <a:stretch>
            <a:fillRect/>
          </a:stretch>
        </p:blipFill>
        <p:spPr>
          <a:xfrm>
            <a:off x="1456825" y="2729325"/>
            <a:ext cx="2488400" cy="1658900"/>
          </a:xfrm>
          <a:prstGeom prst="rect">
            <a:avLst/>
          </a:prstGeom>
          <a:noFill/>
          <a:ln>
            <a:noFill/>
          </a:ln>
        </p:spPr>
      </p:pic>
      <p:pic>
        <p:nvPicPr>
          <p:cNvPr id="150" name="Google Shape;150;p15"/>
          <p:cNvPicPr preferRelativeResize="0"/>
          <p:nvPr/>
        </p:nvPicPr>
        <p:blipFill>
          <a:blip r:embed="rId4">
            <a:alphaModFix/>
          </a:blip>
          <a:stretch>
            <a:fillRect/>
          </a:stretch>
        </p:blipFill>
        <p:spPr>
          <a:xfrm>
            <a:off x="4642025" y="2729312"/>
            <a:ext cx="2488400" cy="165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336825" y="2521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Objectives </a:t>
            </a:r>
            <a:endParaRPr/>
          </a:p>
        </p:txBody>
      </p:sp>
      <p:sp>
        <p:nvSpPr>
          <p:cNvPr id="156" name="Google Shape;156;p16"/>
          <p:cNvSpPr txBox="1"/>
          <p:nvPr>
            <p:ph idx="1" type="body"/>
          </p:nvPr>
        </p:nvSpPr>
        <p:spPr>
          <a:xfrm>
            <a:off x="1155925" y="848750"/>
            <a:ext cx="7038900" cy="3964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410"/>
              <a:t>Phase 1: Geometric Path Planning using RRT and Informed RRT*</a:t>
            </a:r>
            <a:endParaRPr sz="1410"/>
          </a:p>
          <a:p>
            <a:pPr indent="-318135" lvl="0" marL="457200" rtl="0" algn="l">
              <a:lnSpc>
                <a:spcPct val="95000"/>
              </a:lnSpc>
              <a:spcBef>
                <a:spcPts val="1200"/>
              </a:spcBef>
              <a:spcAft>
                <a:spcPts val="0"/>
              </a:spcAft>
              <a:buSzPts val="1410"/>
              <a:buChar char="●"/>
            </a:pPr>
            <a:r>
              <a:rPr lang="en" sz="1410"/>
              <a:t>Efficiently generate an initial collision-free path through complex 3D environments using RRT* and Informed RRT*.</a:t>
            </a:r>
            <a:endParaRPr sz="1410"/>
          </a:p>
          <a:p>
            <a:pPr indent="-318135" lvl="0" marL="457200" rtl="0" algn="l">
              <a:lnSpc>
                <a:spcPct val="95000"/>
              </a:lnSpc>
              <a:spcBef>
                <a:spcPts val="0"/>
              </a:spcBef>
              <a:spcAft>
                <a:spcPts val="0"/>
              </a:spcAft>
              <a:buSzPts val="1410"/>
              <a:buChar char="●"/>
            </a:pPr>
            <a:r>
              <a:rPr lang="en" sz="1410"/>
              <a:t>Ensure the path adheres to the drone's kinematic constraints and environmental boundaries.</a:t>
            </a:r>
            <a:endParaRPr sz="1410"/>
          </a:p>
          <a:p>
            <a:pPr indent="0" lvl="0" marL="0" rtl="0" algn="l">
              <a:lnSpc>
                <a:spcPct val="95000"/>
              </a:lnSpc>
              <a:spcBef>
                <a:spcPts val="1200"/>
              </a:spcBef>
              <a:spcAft>
                <a:spcPts val="0"/>
              </a:spcAft>
              <a:buSzPts val="770"/>
              <a:buNone/>
            </a:pPr>
            <a:r>
              <a:rPr lang="en" sz="1410"/>
              <a:t>Phase 2: Trajectory Generation and Optimization</a:t>
            </a:r>
            <a:endParaRPr sz="1410"/>
          </a:p>
          <a:p>
            <a:pPr indent="-318135" lvl="0" marL="457200" rtl="0" algn="l">
              <a:lnSpc>
                <a:spcPct val="95000"/>
              </a:lnSpc>
              <a:spcBef>
                <a:spcPts val="1200"/>
              </a:spcBef>
              <a:spcAft>
                <a:spcPts val="0"/>
              </a:spcAft>
              <a:buSzPts val="1410"/>
              <a:buChar char="●"/>
            </a:pPr>
            <a:r>
              <a:rPr lang="en" sz="1410"/>
              <a:t>Transform the geometric path into a smooth trajectory by minimizing snap (4th derivative of x), thereby ensuring fluid motion.</a:t>
            </a:r>
            <a:endParaRPr sz="1410"/>
          </a:p>
          <a:p>
            <a:pPr indent="-318135" lvl="0" marL="457200" rtl="0" algn="l">
              <a:lnSpc>
                <a:spcPct val="95000"/>
              </a:lnSpc>
              <a:spcBef>
                <a:spcPts val="0"/>
              </a:spcBef>
              <a:spcAft>
                <a:spcPts val="0"/>
              </a:spcAft>
              <a:buSzPts val="1410"/>
              <a:buChar char="●"/>
            </a:pPr>
            <a:r>
              <a:rPr lang="en" sz="1410"/>
              <a:t>Optimize the trajectory in terms of segment times for efficient traversal between waypoints.</a:t>
            </a:r>
            <a:endParaRPr sz="1410"/>
          </a:p>
          <a:p>
            <a:pPr indent="-318135" lvl="0" marL="457200" rtl="0" algn="l">
              <a:lnSpc>
                <a:spcPct val="95000"/>
              </a:lnSpc>
              <a:spcBef>
                <a:spcPts val="0"/>
              </a:spcBef>
              <a:spcAft>
                <a:spcPts val="0"/>
              </a:spcAft>
              <a:buSzPts val="1410"/>
              <a:buChar char="●"/>
            </a:pPr>
            <a:r>
              <a:rPr lang="en" sz="1410"/>
              <a:t>Create a trajectory that can be accurately followed by the drone, considering its dynamic capabilities and limitations.</a:t>
            </a:r>
            <a:endParaRPr sz="1410"/>
          </a:p>
          <a:p>
            <a:pPr indent="0" lvl="0" marL="0" rtl="0" algn="l">
              <a:lnSpc>
                <a:spcPct val="95000"/>
              </a:lnSpc>
              <a:spcBef>
                <a:spcPts val="1200"/>
              </a:spcBef>
              <a:spcAft>
                <a:spcPts val="0"/>
              </a:spcAft>
              <a:buNone/>
            </a:pPr>
            <a:r>
              <a:rPr lang="en" sz="1410"/>
              <a:t>Phase 3 : Implementation on Real Hardware. </a:t>
            </a:r>
            <a:endParaRPr sz="1410"/>
          </a:p>
          <a:p>
            <a:pPr indent="-318135" lvl="0" marL="457200" rtl="0" algn="l">
              <a:lnSpc>
                <a:spcPct val="95000"/>
              </a:lnSpc>
              <a:spcBef>
                <a:spcPts val="1200"/>
              </a:spcBef>
              <a:spcAft>
                <a:spcPts val="0"/>
              </a:spcAft>
              <a:buSzPts val="1410"/>
              <a:buChar char="●"/>
            </a:pPr>
            <a:r>
              <a:rPr lang="en" sz="1410"/>
              <a:t>Translate the optimized trajectories into executable flight paths on an actual drone and adapt the system for effective velocity control. </a:t>
            </a:r>
            <a:endParaRPr sz="141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Blender </a:t>
            </a:r>
            <a:r>
              <a:rPr lang="en"/>
              <a:t>Environment</a:t>
            </a:r>
            <a:endParaRPr/>
          </a:p>
        </p:txBody>
      </p:sp>
      <p:pic>
        <p:nvPicPr>
          <p:cNvPr id="162" name="Google Shape;162;p17"/>
          <p:cNvPicPr preferRelativeResize="0"/>
          <p:nvPr/>
        </p:nvPicPr>
        <p:blipFill>
          <a:blip r:embed="rId3">
            <a:alphaModFix/>
          </a:blip>
          <a:stretch>
            <a:fillRect/>
          </a:stretch>
        </p:blipFill>
        <p:spPr>
          <a:xfrm>
            <a:off x="1463475" y="1000825"/>
            <a:ext cx="6114924" cy="3882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CONTROLLER - Cascaded PID Controller</a:t>
            </a:r>
            <a:endParaRPr/>
          </a:p>
        </p:txBody>
      </p:sp>
      <p:pic>
        <p:nvPicPr>
          <p:cNvPr id="168" name="Google Shape;168;p18"/>
          <p:cNvPicPr preferRelativeResize="0"/>
          <p:nvPr/>
        </p:nvPicPr>
        <p:blipFill>
          <a:blip r:embed="rId3">
            <a:alphaModFix/>
          </a:blip>
          <a:stretch>
            <a:fillRect/>
          </a:stretch>
        </p:blipFill>
        <p:spPr>
          <a:xfrm>
            <a:off x="296262" y="1307850"/>
            <a:ext cx="8551474" cy="287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901275" y="4081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RRT*  vs IRRT*</a:t>
            </a:r>
            <a:endParaRPr/>
          </a:p>
        </p:txBody>
      </p:sp>
      <p:sp>
        <p:nvSpPr>
          <p:cNvPr id="174" name="Google Shape;174;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19"/>
          <p:cNvPicPr preferRelativeResize="0"/>
          <p:nvPr/>
        </p:nvPicPr>
        <p:blipFill rotWithShape="1">
          <a:blip r:embed="rId3">
            <a:alphaModFix/>
          </a:blip>
          <a:srcRect b="0" l="0" r="34772" t="0"/>
          <a:stretch/>
        </p:blipFill>
        <p:spPr>
          <a:xfrm>
            <a:off x="4898625" y="992113"/>
            <a:ext cx="4120549" cy="3558675"/>
          </a:xfrm>
          <a:prstGeom prst="rect">
            <a:avLst/>
          </a:prstGeom>
          <a:noFill/>
          <a:ln>
            <a:noFill/>
          </a:ln>
        </p:spPr>
      </p:pic>
      <p:pic>
        <p:nvPicPr>
          <p:cNvPr id="176" name="Google Shape;176;p19"/>
          <p:cNvPicPr preferRelativeResize="0"/>
          <p:nvPr/>
        </p:nvPicPr>
        <p:blipFill rotWithShape="1">
          <a:blip r:embed="rId4">
            <a:alphaModFix/>
          </a:blip>
          <a:srcRect b="0" l="0" r="44159" t="0"/>
          <a:stretch/>
        </p:blipFill>
        <p:spPr>
          <a:xfrm>
            <a:off x="350763" y="1028150"/>
            <a:ext cx="4221227" cy="3558675"/>
          </a:xfrm>
          <a:prstGeom prst="rect">
            <a:avLst/>
          </a:prstGeom>
          <a:noFill/>
          <a:ln>
            <a:noFill/>
          </a:ln>
        </p:spPr>
      </p:pic>
      <p:sp>
        <p:nvSpPr>
          <p:cNvPr id="177" name="Google Shape;177;p19"/>
          <p:cNvSpPr txBox="1"/>
          <p:nvPr/>
        </p:nvSpPr>
        <p:spPr>
          <a:xfrm>
            <a:off x="6641875" y="1959425"/>
            <a:ext cx="2514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3" name="Google Shape;183;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20" title="Screencast from 12-13-2023 10 19 42 PM (online-video-cutter.com).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
        <p:nvSpPr>
          <p:cNvPr id="185" name="Google Shape;185;p20"/>
          <p:cNvSpPr txBox="1"/>
          <p:nvPr/>
        </p:nvSpPr>
        <p:spPr>
          <a:xfrm>
            <a:off x="8175150" y="123625"/>
            <a:ext cx="8787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300">
                <a:solidFill>
                  <a:schemeClr val="lt1"/>
                </a:solidFill>
                <a:latin typeface="Lato"/>
                <a:ea typeface="Lato"/>
                <a:cs typeface="Lato"/>
                <a:sym typeface="Lato"/>
              </a:rPr>
              <a:t>3x</a:t>
            </a:r>
            <a:endParaRPr sz="43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033225" y="128975"/>
            <a:ext cx="7665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Trajectory Generation and Optimization using 10th Order Polynomial (Minimizing Snap)</a:t>
            </a:r>
            <a:endParaRPr/>
          </a:p>
          <a:p>
            <a:pPr indent="0" lvl="0" marL="0" rtl="0" algn="l">
              <a:spcBef>
                <a:spcPts val="0"/>
              </a:spcBef>
              <a:spcAft>
                <a:spcPts val="0"/>
              </a:spcAft>
              <a:buNone/>
            </a:pPr>
            <a:r>
              <a:rPr lang="en"/>
              <a:t>     </a:t>
            </a:r>
            <a:endParaRPr/>
          </a:p>
        </p:txBody>
      </p:sp>
      <p:pic>
        <p:nvPicPr>
          <p:cNvPr id="191" name="Google Shape;191;p21"/>
          <p:cNvPicPr preferRelativeResize="0"/>
          <p:nvPr/>
        </p:nvPicPr>
        <p:blipFill>
          <a:blip r:embed="rId3">
            <a:alphaModFix/>
          </a:blip>
          <a:stretch>
            <a:fillRect/>
          </a:stretch>
        </p:blipFill>
        <p:spPr>
          <a:xfrm>
            <a:off x="6257350" y="1137450"/>
            <a:ext cx="2340250" cy="1806150"/>
          </a:xfrm>
          <a:prstGeom prst="rect">
            <a:avLst/>
          </a:prstGeom>
          <a:noFill/>
          <a:ln>
            <a:noFill/>
          </a:ln>
        </p:spPr>
      </p:pic>
      <p:pic>
        <p:nvPicPr>
          <p:cNvPr id="192" name="Google Shape;192;p21"/>
          <p:cNvPicPr preferRelativeResize="0"/>
          <p:nvPr/>
        </p:nvPicPr>
        <p:blipFill>
          <a:blip r:embed="rId4">
            <a:alphaModFix/>
          </a:blip>
          <a:stretch>
            <a:fillRect/>
          </a:stretch>
        </p:blipFill>
        <p:spPr>
          <a:xfrm>
            <a:off x="372600" y="1137450"/>
            <a:ext cx="5884750" cy="3530850"/>
          </a:xfrm>
          <a:prstGeom prst="rect">
            <a:avLst/>
          </a:prstGeom>
          <a:noFill/>
          <a:ln>
            <a:noFill/>
          </a:ln>
        </p:spPr>
      </p:pic>
      <p:sp>
        <p:nvSpPr>
          <p:cNvPr id="193" name="Google Shape;193;p21"/>
          <p:cNvSpPr txBox="1"/>
          <p:nvPr/>
        </p:nvSpPr>
        <p:spPr>
          <a:xfrm>
            <a:off x="393225" y="4758125"/>
            <a:ext cx="82737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Lato"/>
                <a:ea typeface="Lato"/>
                <a:cs typeface="Lato"/>
                <a:sym typeface="Lato"/>
              </a:rPr>
              <a:t>[Richter 2016]Charles Richter, Adam Bry et Nicholas Roy. Polynomial trajectory planning for aggressive quadrotor flight in dense indoor environments. In Robotics Research, pages 649–666. Springer, 2016.</a:t>
            </a:r>
            <a:endParaRPr sz="2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